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tif" ContentType="image/t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defaultTextStyle>
    <a:lvl1pPr algn="ctr" defTabSz="825500">
      <a:defRPr sz="5000">
        <a:latin typeface="+mn-lt"/>
        <a:ea typeface="+mn-ea"/>
        <a:cs typeface="+mn-cs"/>
        <a:sym typeface="Helvetica Light"/>
      </a:defRPr>
    </a:lvl1pPr>
    <a:lvl2pPr indent="228600" algn="ctr" defTabSz="825500">
      <a:defRPr sz="5000">
        <a:latin typeface="+mn-lt"/>
        <a:ea typeface="+mn-ea"/>
        <a:cs typeface="+mn-cs"/>
        <a:sym typeface="Helvetica Light"/>
      </a:defRPr>
    </a:lvl2pPr>
    <a:lvl3pPr indent="457200" algn="ctr" defTabSz="825500">
      <a:defRPr sz="5000">
        <a:latin typeface="+mn-lt"/>
        <a:ea typeface="+mn-ea"/>
        <a:cs typeface="+mn-cs"/>
        <a:sym typeface="Helvetica Light"/>
      </a:defRPr>
    </a:lvl3pPr>
    <a:lvl4pPr indent="685800" algn="ctr" defTabSz="825500">
      <a:defRPr sz="5000">
        <a:latin typeface="+mn-lt"/>
        <a:ea typeface="+mn-ea"/>
        <a:cs typeface="+mn-cs"/>
        <a:sym typeface="Helvetica Light"/>
      </a:defRPr>
    </a:lvl4pPr>
    <a:lvl5pPr indent="914400" algn="ctr" defTabSz="825500">
      <a:defRPr sz="5000">
        <a:latin typeface="+mn-lt"/>
        <a:ea typeface="+mn-ea"/>
        <a:cs typeface="+mn-cs"/>
        <a:sym typeface="Helvetica Light"/>
      </a:defRPr>
    </a:lvl5pPr>
    <a:lvl6pPr indent="1143000" algn="ctr" defTabSz="825500">
      <a:defRPr sz="5000">
        <a:latin typeface="+mn-lt"/>
        <a:ea typeface="+mn-ea"/>
        <a:cs typeface="+mn-cs"/>
        <a:sym typeface="Helvetica Light"/>
      </a:defRPr>
    </a:lvl6pPr>
    <a:lvl7pPr indent="1371600" algn="ctr" defTabSz="825500">
      <a:defRPr sz="5000">
        <a:latin typeface="+mn-lt"/>
        <a:ea typeface="+mn-ea"/>
        <a:cs typeface="+mn-cs"/>
        <a:sym typeface="Helvetica Light"/>
      </a:defRPr>
    </a:lvl7pPr>
    <a:lvl8pPr indent="1600200" algn="ctr" defTabSz="825500">
      <a:defRPr sz="5000">
        <a:latin typeface="+mn-lt"/>
        <a:ea typeface="+mn-ea"/>
        <a:cs typeface="+mn-cs"/>
        <a:sym typeface="Helvetica Light"/>
      </a:defRPr>
    </a:lvl8pPr>
    <a:lvl9pPr indent="1828800" algn="ctr" defTabSz="825500">
      <a:defRPr sz="5000"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-136" y="-944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>
</file>

<file path=ppt/media/image5.t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34781601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18" name="Shape 18"/>
          <p:cNvSpPr>
            <a:spLocks noGrp="1"/>
          </p:cNvSpPr>
          <p:nvPr>
            <p:ph type="body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  <p:sp>
        <p:nvSpPr>
          <p:cNvPr id="19" name="Shape 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>
              <a:defRPr sz="1800"/>
            </a:pPr>
            <a:r>
              <a:rPr sz="4500"/>
              <a:t>Body Level One</a:t>
            </a:r>
          </a:p>
          <a:p>
            <a:pPr lvl="1">
              <a:defRPr sz="1800"/>
            </a:pPr>
            <a:r>
              <a:rPr sz="4500"/>
              <a:t>Body Level Two</a:t>
            </a:r>
          </a:p>
          <a:p>
            <a:pPr lvl="2">
              <a:defRPr sz="1800"/>
            </a:pPr>
            <a:r>
              <a:rPr sz="4500"/>
              <a:t>Body Level Three</a:t>
            </a:r>
          </a:p>
          <a:p>
            <a:pPr lvl="3">
              <a:defRPr sz="1800"/>
            </a:pPr>
            <a:r>
              <a:rPr sz="4500"/>
              <a:t>Body Level Four</a:t>
            </a:r>
          </a:p>
          <a:p>
            <a:pPr lvl="4">
              <a:defRPr sz="1800"/>
            </a:pPr>
            <a:r>
              <a:rPr sz="4500"/>
              <a:t>Body Level Five</a:t>
            </a:r>
          </a:p>
        </p:txBody>
      </p:sp>
      <p:sp>
        <p:nvSpPr>
          <p:cNvPr id="30" name="Shape 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4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algn="ctr" defTabSz="825500">
        <a:defRPr sz="11200">
          <a:latin typeface="+mn-lt"/>
          <a:ea typeface="+mn-ea"/>
          <a:cs typeface="+mn-cs"/>
          <a:sym typeface="Helvetica Light"/>
        </a:defRPr>
      </a:lvl1pPr>
      <a:lvl2pPr indent="228600" algn="ctr" defTabSz="825500">
        <a:defRPr sz="11200">
          <a:latin typeface="+mn-lt"/>
          <a:ea typeface="+mn-ea"/>
          <a:cs typeface="+mn-cs"/>
          <a:sym typeface="Helvetica Light"/>
        </a:defRPr>
      </a:lvl2pPr>
      <a:lvl3pPr indent="457200" algn="ctr" defTabSz="825500">
        <a:defRPr sz="11200">
          <a:latin typeface="+mn-lt"/>
          <a:ea typeface="+mn-ea"/>
          <a:cs typeface="+mn-cs"/>
          <a:sym typeface="Helvetica Light"/>
        </a:defRPr>
      </a:lvl3pPr>
      <a:lvl4pPr indent="685800" algn="ctr" defTabSz="825500">
        <a:defRPr sz="11200">
          <a:latin typeface="+mn-lt"/>
          <a:ea typeface="+mn-ea"/>
          <a:cs typeface="+mn-cs"/>
          <a:sym typeface="Helvetica Light"/>
        </a:defRPr>
      </a:lvl4pPr>
      <a:lvl5pPr indent="914400" algn="ctr" defTabSz="825500">
        <a:defRPr sz="11200">
          <a:latin typeface="+mn-lt"/>
          <a:ea typeface="+mn-ea"/>
          <a:cs typeface="+mn-cs"/>
          <a:sym typeface="Helvetica Light"/>
        </a:defRPr>
      </a:lvl5pPr>
      <a:lvl6pPr indent="1143000" algn="ctr" defTabSz="825500">
        <a:defRPr sz="11200">
          <a:latin typeface="+mn-lt"/>
          <a:ea typeface="+mn-ea"/>
          <a:cs typeface="+mn-cs"/>
          <a:sym typeface="Helvetica Light"/>
        </a:defRPr>
      </a:lvl6pPr>
      <a:lvl7pPr indent="1371600" algn="ctr" defTabSz="825500">
        <a:defRPr sz="11200">
          <a:latin typeface="+mn-lt"/>
          <a:ea typeface="+mn-ea"/>
          <a:cs typeface="+mn-cs"/>
          <a:sym typeface="Helvetica Light"/>
        </a:defRPr>
      </a:lvl7pPr>
      <a:lvl8pPr indent="1600200" algn="ctr" defTabSz="825500">
        <a:defRPr sz="11200">
          <a:latin typeface="+mn-lt"/>
          <a:ea typeface="+mn-ea"/>
          <a:cs typeface="+mn-cs"/>
          <a:sym typeface="Helvetica Light"/>
        </a:defRPr>
      </a:lvl8pPr>
      <a:lvl9pPr indent="1828800" algn="ctr" defTabSz="825500">
        <a:defRPr sz="11200"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1pPr>
      <a:lvl2pPr marL="127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2pPr>
      <a:lvl3pPr marL="190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3pPr>
      <a:lvl4pPr marL="254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4pPr>
      <a:lvl5pPr marL="317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5pPr>
      <a:lvl6pPr marL="381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6pPr>
      <a:lvl7pPr marL="444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7pPr>
      <a:lvl8pPr marL="508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8pPr>
      <a:lvl9pPr marL="571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9pPr>
    </p:bodyStyle>
    <p:otherStyle>
      <a:lvl1pPr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tif"/><Relationship Id="rId3" Type="http://schemas.openxmlformats.org/officeDocument/2006/relationships/image" Target="../media/image5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An update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06/24/2014</a:t>
            </a:r>
          </a:p>
        </p:txBody>
      </p:sp>
      <p:pic>
        <p:nvPicPr>
          <p:cNvPr id="4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62375" y="5366742"/>
            <a:ext cx="16859250" cy="2982516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xfrm>
            <a:off x="12043765" y="13081000"/>
            <a:ext cx="283770" cy="469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2400"/>
              <a:t>1</a:t>
            </a:fld>
            <a:endParaRPr sz="240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66992" y="1437799"/>
            <a:ext cx="17334084" cy="1083979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19825616"/>
      </p:ext>
    </p:extLst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Objectives and Components</a:t>
            </a:r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lvl="0" indent="-444500" defTabSz="577850">
              <a:spcBef>
                <a:spcPts val="4100"/>
              </a:spcBef>
              <a:defRPr sz="1800"/>
            </a:pPr>
            <a:r>
              <a:rPr sz="3639"/>
              <a:t>Objectives</a:t>
            </a:r>
          </a:p>
          <a:p>
            <a:pPr marL="1333500" lvl="2" indent="-444500" defTabSz="577850">
              <a:spcBef>
                <a:spcPts val="4100"/>
              </a:spcBef>
              <a:defRPr sz="1800"/>
            </a:pPr>
            <a:r>
              <a:rPr sz="3639"/>
              <a:t>To identify novel risk raising genes and alleles for late-onset Alzeihmer’s Disease (LOAD), and</a:t>
            </a:r>
          </a:p>
          <a:p>
            <a:pPr marL="1333500" lvl="2" indent="-444500" defTabSz="577850">
              <a:spcBef>
                <a:spcPts val="4100"/>
              </a:spcBef>
              <a:defRPr sz="1800"/>
            </a:pPr>
            <a:r>
              <a:rPr sz="3639"/>
              <a:t>To identify novel protective genes and alleles for late-onset Alzeihmer’s Disease (LOAD), and</a:t>
            </a:r>
          </a:p>
          <a:p>
            <a:pPr marL="889000" lvl="1" indent="-444500" defTabSz="577850">
              <a:spcBef>
                <a:spcPts val="4100"/>
              </a:spcBef>
              <a:defRPr sz="1800"/>
            </a:pPr>
            <a:r>
              <a:rPr sz="3639"/>
              <a:t>Components</a:t>
            </a:r>
          </a:p>
          <a:p>
            <a:pPr marL="1333500" lvl="2" indent="-444500" defTabSz="577850">
              <a:spcBef>
                <a:spcPts val="4100"/>
              </a:spcBef>
              <a:defRPr sz="1800"/>
            </a:pPr>
            <a:r>
              <a:rPr sz="3639">
                <a:solidFill>
                  <a:srgbClr val="0433FF"/>
                </a:solidFill>
              </a:rPr>
              <a:t>Family-based sequencing (584 subjects; WGS; March 2013 - January 2014)</a:t>
            </a:r>
          </a:p>
          <a:p>
            <a:pPr marL="1333500" lvl="2" indent="-444500" defTabSz="577850">
              <a:spcBef>
                <a:spcPts val="4100"/>
              </a:spcBef>
              <a:defRPr sz="1800"/>
            </a:pPr>
            <a:r>
              <a:rPr sz="3639"/>
              <a:t>Case-Control sequencing (5,000 case and control; WES; June 2013 - August 2014)</a:t>
            </a:r>
          </a:p>
          <a:p>
            <a:pPr marL="1333500" lvl="2" indent="-444500" defTabSz="577850">
              <a:spcBef>
                <a:spcPts val="4100"/>
              </a:spcBef>
              <a:defRPr sz="1800"/>
            </a:pPr>
            <a:r>
              <a:rPr sz="3639"/>
              <a:t>Replication and Validation (50,000 samples are targeted; January 2014 - March 2015)</a:t>
            </a:r>
          </a:p>
          <a:p>
            <a:pPr marL="1333500" lvl="2" indent="-444500" defTabSz="577850">
              <a:spcBef>
                <a:spcPts val="4100"/>
              </a:spcBef>
              <a:defRPr sz="1800"/>
            </a:pPr>
            <a:r>
              <a:rPr sz="3639"/>
              <a:t>Deep targeted sequencing of candidate AD (December 2014 - Summer 2015)</a:t>
            </a:r>
          </a:p>
        </p:txBody>
      </p:sp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12043765" y="13081000"/>
            <a:ext cx="283770" cy="469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2400"/>
              <a:t>2</a:t>
            </a:fld>
            <a:endParaRPr sz="240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Alzheimer’s Disease</a:t>
            </a:r>
          </a:p>
        </p:txBody>
      </p:sp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5300" lvl="0" indent="-495300" defTabSz="643889">
              <a:spcBef>
                <a:spcPts val="4600"/>
              </a:spcBef>
              <a:defRPr sz="1800"/>
            </a:pPr>
            <a:r>
              <a:rPr sz="4055"/>
              <a:t>Alzheimer's disease is an irreversible, progressive brain disease. </a:t>
            </a:r>
          </a:p>
          <a:p>
            <a:pPr marL="495300" lvl="0" indent="-495300" defTabSz="643889">
              <a:spcBef>
                <a:spcPts val="4600"/>
              </a:spcBef>
              <a:defRPr sz="1800"/>
            </a:pPr>
            <a:r>
              <a:rPr sz="4055"/>
              <a:t>Characterized by:</a:t>
            </a:r>
          </a:p>
          <a:p>
            <a:pPr marL="990600" lvl="1" indent="-495300" defTabSz="643889">
              <a:spcBef>
                <a:spcPts val="4600"/>
              </a:spcBef>
              <a:defRPr sz="1800"/>
            </a:pPr>
            <a:r>
              <a:rPr sz="4055"/>
              <a:t>development of amyloid plaques and neurofibrillary tangles,</a:t>
            </a:r>
          </a:p>
          <a:p>
            <a:pPr marL="990600" lvl="1" indent="-495300" defTabSz="643889">
              <a:spcBef>
                <a:spcPts val="4600"/>
              </a:spcBef>
              <a:defRPr sz="1800"/>
            </a:pPr>
            <a:r>
              <a:rPr sz="4055"/>
              <a:t>the loss of connections between nerve cells, or neurons, in the brain, and</a:t>
            </a:r>
          </a:p>
          <a:p>
            <a:pPr marL="990600" lvl="1" indent="-495300" defTabSz="643889">
              <a:spcBef>
                <a:spcPts val="4600"/>
              </a:spcBef>
              <a:defRPr sz="1800"/>
            </a:pPr>
            <a:r>
              <a:rPr sz="4055"/>
              <a:t>the death of these nerve cells</a:t>
            </a:r>
          </a:p>
          <a:p>
            <a:pPr marL="495300" lvl="0" indent="-495300" defTabSz="643889">
              <a:spcBef>
                <a:spcPts val="4600"/>
              </a:spcBef>
              <a:defRPr sz="1800"/>
            </a:pPr>
            <a:r>
              <a:rPr sz="4055"/>
              <a:t>Two types of Alzheimer’s:</a:t>
            </a:r>
          </a:p>
          <a:p>
            <a:pPr marL="990600" lvl="1" indent="-495300" defTabSz="643889">
              <a:spcBef>
                <a:spcPts val="4600"/>
              </a:spcBef>
              <a:defRPr sz="1800"/>
            </a:pPr>
            <a:r>
              <a:rPr sz="4055"/>
              <a:t>Early-onset </a:t>
            </a:r>
          </a:p>
          <a:p>
            <a:pPr marL="990600" lvl="1" indent="-495300" defTabSz="643889">
              <a:spcBef>
                <a:spcPts val="4600"/>
              </a:spcBef>
              <a:defRPr sz="1800"/>
            </a:pPr>
            <a:r>
              <a:rPr sz="4055"/>
              <a:t>Late-onset</a:t>
            </a:r>
          </a:p>
        </p:txBody>
      </p:sp>
      <p:sp>
        <p:nvSpPr>
          <p:cNvPr id="56" name="Shape 56"/>
          <p:cNvSpPr>
            <a:spLocks noGrp="1"/>
          </p:cNvSpPr>
          <p:nvPr>
            <p:ph type="sldNum" sz="quarter" idx="2"/>
          </p:nvPr>
        </p:nvSpPr>
        <p:spPr>
          <a:xfrm>
            <a:off x="12043765" y="13081000"/>
            <a:ext cx="283770" cy="469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2400"/>
              <a:t>3</a:t>
            </a:fld>
            <a:endParaRPr sz="240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Late-Onset Alzheimer’s Disease</a:t>
            </a:r>
          </a:p>
        </p:txBody>
      </p:sp>
      <p:sp>
        <p:nvSpPr>
          <p:cNvPr id="59" name="Shape 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9750" lvl="0" indent="-539750" defTabSz="701675">
              <a:spcBef>
                <a:spcPts val="5000"/>
              </a:spcBef>
              <a:defRPr sz="1800"/>
            </a:pPr>
            <a:r>
              <a:rPr sz="4420"/>
              <a:t>LOAD makes up the majority of the cases of Azheimer’s Diseas; onset of LOAD is over 60 years of age</a:t>
            </a:r>
          </a:p>
          <a:p>
            <a:pPr marL="539750" lvl="0" indent="-539750" defTabSz="701675">
              <a:spcBef>
                <a:spcPts val="5000"/>
              </a:spcBef>
              <a:defRPr sz="1800"/>
            </a:pPr>
            <a:r>
              <a:rPr sz="4420"/>
              <a:t> Has a strong genetic component</a:t>
            </a:r>
          </a:p>
          <a:p>
            <a:pPr marL="539750" lvl="0" indent="-539750" defTabSz="701675">
              <a:spcBef>
                <a:spcPts val="5000"/>
              </a:spcBef>
              <a:defRPr sz="1800"/>
            </a:pPr>
            <a:r>
              <a:rPr sz="4420"/>
              <a:t>Predominant means of identification of risk loci near or within genes has been through GWAS studies</a:t>
            </a:r>
          </a:p>
          <a:p>
            <a:pPr marL="539750" lvl="0" indent="-539750" defTabSz="701675">
              <a:spcBef>
                <a:spcPts val="5000"/>
              </a:spcBef>
              <a:defRPr sz="1800"/>
            </a:pPr>
            <a:r>
              <a:rPr sz="4420"/>
              <a:t>Both rare and common variants have been identified; variants in genes implicate genes involved in lipid metabolism, the inflammatory response, and endocytosis</a:t>
            </a:r>
          </a:p>
          <a:p>
            <a:pPr marL="539750" lvl="0" indent="-539750" defTabSz="701675">
              <a:spcBef>
                <a:spcPts val="5000"/>
              </a:spcBef>
              <a:defRPr sz="1800"/>
            </a:pPr>
            <a:r>
              <a:rPr sz="4420"/>
              <a:t>Three pathways have been implicated thus far: Cholesterol Metabolism, Immune Response and Endocytosis</a:t>
            </a:r>
            <a:r>
              <a:rPr sz="1020"/>
              <a:t>, </a:t>
            </a:r>
          </a:p>
        </p:txBody>
      </p:sp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12043765" y="13081000"/>
            <a:ext cx="283770" cy="469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2400"/>
              <a:t>4</a:t>
            </a:fld>
            <a:endParaRPr sz="240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Late-Onset Alzheimer’s Disease</a:t>
            </a:r>
          </a:p>
        </p:txBody>
      </p:sp>
      <p:pic>
        <p:nvPicPr>
          <p:cNvPr id="63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5521" y="3483106"/>
            <a:ext cx="14063402" cy="8794488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xfrm>
            <a:off x="12043765" y="13081000"/>
            <a:ext cx="283770" cy="469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2400"/>
              <a:t>5</a:t>
            </a:fld>
            <a:endParaRPr sz="2400"/>
          </a:p>
        </p:txBody>
      </p:sp>
      <p:sp>
        <p:nvSpPr>
          <p:cNvPr id="65" name="Shape 65"/>
          <p:cNvSpPr/>
          <p:nvPr/>
        </p:nvSpPr>
        <p:spPr>
          <a:xfrm>
            <a:off x="15348923" y="6483349"/>
            <a:ext cx="7962250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 defTabSz="457200">
              <a:spcBef>
                <a:spcPts val="1200"/>
              </a:spcBef>
              <a:defRPr sz="1800"/>
            </a:pPr>
            <a:r>
              <a:rPr sz="2800" dirty="0">
                <a:latin typeface="Times Roman"/>
                <a:ea typeface="Times Roman"/>
                <a:cs typeface="Times Roman"/>
                <a:sym typeface="Times Roman"/>
              </a:rPr>
              <a:t>Alzheimer’s Disease Risk Genes and Mechanisms of Disease Pathogenesis</a:t>
            </a:r>
            <a:r>
              <a:rPr sz="1200" dirty="0">
                <a:latin typeface="Times Roman"/>
                <a:ea typeface="Times Roman"/>
                <a:cs typeface="Times Roman"/>
                <a:sym typeface="Times Roman"/>
              </a:rPr>
              <a:t>, </a:t>
            </a:r>
            <a:r>
              <a:rPr sz="2800" dirty="0">
                <a:latin typeface="Times Roman"/>
                <a:ea typeface="Times Roman"/>
                <a:cs typeface="Times Roman"/>
                <a:sym typeface="Times Roman"/>
              </a:rPr>
              <a:t>Celeste M. Karch and Alison M. Goate; BIOL PSYCHIATRY 2014;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ADSP Summary</a:t>
            </a:r>
          </a:p>
        </p:txBody>
      </p:sp>
      <p:pic>
        <p:nvPicPr>
          <p:cNvPr id="68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6274" y="3378640"/>
            <a:ext cx="10059312" cy="7128310"/>
          </a:xfrm>
          <a:prstGeom prst="rect">
            <a:avLst/>
          </a:prstGeom>
          <a:ln w="12700">
            <a:miter lim="400000"/>
          </a:ln>
        </p:spPr>
      </p:pic>
      <p:pic>
        <p:nvPicPr>
          <p:cNvPr id="69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654357" y="3304287"/>
            <a:ext cx="7850293" cy="6154926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2875597" y="11188699"/>
            <a:ext cx="1863280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5000"/>
              <a:t>A total of 584 subjects across 111 families have been sequenced</a:t>
            </a:r>
          </a:p>
        </p:txBody>
      </p:sp>
      <p:sp>
        <p:nvSpPr>
          <p:cNvPr id="71" name="Shape 71"/>
          <p:cNvSpPr>
            <a:spLocks noGrp="1"/>
          </p:cNvSpPr>
          <p:nvPr>
            <p:ph type="sldNum" sz="quarter" idx="2"/>
          </p:nvPr>
        </p:nvSpPr>
        <p:spPr>
          <a:xfrm>
            <a:off x="12043765" y="13081000"/>
            <a:ext cx="283770" cy="469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2400"/>
              <a:t>6</a:t>
            </a:fld>
            <a:endParaRPr sz="2400"/>
          </a:p>
        </p:txBody>
      </p:sp>
      <p:sp>
        <p:nvSpPr>
          <p:cNvPr id="72" name="Shape 72"/>
          <p:cNvSpPr/>
          <p:nvPr/>
        </p:nvSpPr>
        <p:spPr>
          <a:xfrm>
            <a:off x="16849224" y="9182100"/>
            <a:ext cx="8127651" cy="127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800"/>
            </a:lvl1pPr>
          </a:lstStyle>
          <a:p>
            <a:pPr lvl="0">
              <a:defRPr sz="1800"/>
            </a:pPr>
            <a:r>
              <a:rPr sz="3800"/>
              <a:t>4 = African Amreican; 5=Caucasian; 6=other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Analysis Workflow</a:t>
            </a:r>
          </a:p>
        </p:txBody>
      </p:sp>
      <p:sp>
        <p:nvSpPr>
          <p:cNvPr id="75" name="Shape 75"/>
          <p:cNvSpPr/>
          <p:nvPr/>
        </p:nvSpPr>
        <p:spPr>
          <a:xfrm>
            <a:off x="549238" y="4277915"/>
            <a:ext cx="2810943" cy="762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43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FFFFFF"/>
                </a:solidFill>
              </a:rPr>
              <a:t>SRA-&gt;bam</a:t>
            </a:r>
          </a:p>
        </p:txBody>
      </p:sp>
      <p:sp>
        <p:nvSpPr>
          <p:cNvPr id="76" name="Shape 76"/>
          <p:cNvSpPr/>
          <p:nvPr/>
        </p:nvSpPr>
        <p:spPr>
          <a:xfrm>
            <a:off x="5889394" y="4277915"/>
            <a:ext cx="5541989" cy="762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43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FFFFFF"/>
                </a:solidFill>
              </a:rPr>
              <a:t>bam -&gt; deduped bam</a:t>
            </a:r>
          </a:p>
        </p:txBody>
      </p:sp>
      <p:sp>
        <p:nvSpPr>
          <p:cNvPr id="77" name="Shape 77"/>
          <p:cNvSpPr/>
          <p:nvPr/>
        </p:nvSpPr>
        <p:spPr>
          <a:xfrm>
            <a:off x="12971743" y="3947715"/>
            <a:ext cx="7303412" cy="14224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3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FFFFFF"/>
                </a:solidFill>
              </a:rPr>
              <a:t>deduped bam -&gt; realigned, recalibrated bam</a:t>
            </a:r>
          </a:p>
        </p:txBody>
      </p:sp>
      <p:sp>
        <p:nvSpPr>
          <p:cNvPr id="78" name="Shape 78"/>
          <p:cNvSpPr/>
          <p:nvPr/>
        </p:nvSpPr>
        <p:spPr>
          <a:xfrm>
            <a:off x="13113894" y="6315471"/>
            <a:ext cx="7139329" cy="14224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3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FFFFFF"/>
                </a:solidFill>
              </a:rPr>
              <a:t>whole genome variant calling</a:t>
            </a:r>
          </a:p>
        </p:txBody>
      </p:sp>
      <p:sp>
        <p:nvSpPr>
          <p:cNvPr id="79" name="Shape 79"/>
          <p:cNvSpPr/>
          <p:nvPr/>
        </p:nvSpPr>
        <p:spPr>
          <a:xfrm>
            <a:off x="13113894" y="8429228"/>
            <a:ext cx="7139329" cy="762001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3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FFFFFF"/>
                </a:solidFill>
              </a:rPr>
              <a:t>variant filtering (soft)</a:t>
            </a:r>
          </a:p>
        </p:txBody>
      </p:sp>
      <p:sp>
        <p:nvSpPr>
          <p:cNvPr id="80" name="Shape 80"/>
          <p:cNvSpPr/>
          <p:nvPr/>
        </p:nvSpPr>
        <p:spPr>
          <a:xfrm>
            <a:off x="13113894" y="9895284"/>
            <a:ext cx="7139329" cy="762001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3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>
                <a:solidFill>
                  <a:srgbClr val="FFFFFF"/>
                </a:solidFill>
              </a:rPr>
              <a:t>snpEFF annotations</a:t>
            </a:r>
          </a:p>
        </p:txBody>
      </p:sp>
      <p:sp>
        <p:nvSpPr>
          <p:cNvPr id="81" name="Shape 81"/>
          <p:cNvSpPr/>
          <p:nvPr/>
        </p:nvSpPr>
        <p:spPr>
          <a:xfrm>
            <a:off x="3930113" y="4658915"/>
            <a:ext cx="1389348" cy="1"/>
          </a:xfrm>
          <a:prstGeom prst="line">
            <a:avLst/>
          </a:prstGeom>
          <a:ln w="635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/>
          </a:p>
        </p:txBody>
      </p:sp>
      <p:sp>
        <p:nvSpPr>
          <p:cNvPr id="82" name="Shape 82"/>
          <p:cNvSpPr/>
          <p:nvPr/>
        </p:nvSpPr>
        <p:spPr>
          <a:xfrm>
            <a:off x="11558233" y="4647445"/>
            <a:ext cx="1389347" cy="1"/>
          </a:xfrm>
          <a:prstGeom prst="line">
            <a:avLst/>
          </a:prstGeom>
          <a:ln w="635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17018792" y="5514578"/>
            <a:ext cx="1" cy="584201"/>
          </a:xfrm>
          <a:prstGeom prst="line">
            <a:avLst/>
          </a:prstGeom>
          <a:ln w="635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17018792" y="7785100"/>
            <a:ext cx="1" cy="584201"/>
          </a:xfrm>
          <a:prstGeom prst="line">
            <a:avLst/>
          </a:prstGeom>
          <a:ln w="635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17018792" y="9280921"/>
            <a:ext cx="1" cy="584201"/>
          </a:xfrm>
          <a:prstGeom prst="line">
            <a:avLst/>
          </a:prstGeom>
          <a:ln w="63500">
            <a:solidFill/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xfrm>
            <a:off x="12043765" y="13081000"/>
            <a:ext cx="283770" cy="469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2400"/>
              <a:t>7</a:t>
            </a:fld>
            <a:endParaRPr sz="2400"/>
          </a:p>
        </p:txBody>
      </p:sp>
      <p:sp>
        <p:nvSpPr>
          <p:cNvPr id="87" name="Shape 87"/>
          <p:cNvSpPr/>
          <p:nvPr/>
        </p:nvSpPr>
        <p:spPr>
          <a:xfrm>
            <a:off x="11879543" y="3412790"/>
            <a:ext cx="9439417" cy="8108560"/>
          </a:xfrm>
          <a:prstGeom prst="rect">
            <a:avLst/>
          </a:prstGeom>
          <a:solidFill>
            <a:srgbClr val="C82506">
              <a:alpha val="16417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/>
            </a:lvl1pPr>
          </a:lstStyle>
          <a:p>
            <a:pPr lvl="0">
              <a:defRPr sz="1800"/>
            </a:pPr>
            <a:r>
              <a:rPr sz="3200" dirty="0"/>
              <a:t> </a:t>
            </a:r>
          </a:p>
        </p:txBody>
      </p:sp>
      <p:sp>
        <p:nvSpPr>
          <p:cNvPr id="88" name="Shape 88"/>
          <p:cNvSpPr/>
          <p:nvPr/>
        </p:nvSpPr>
        <p:spPr>
          <a:xfrm>
            <a:off x="15307093" y="11695639"/>
            <a:ext cx="263271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5000"/>
              <a:t>GATK3.1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Current Status</a:t>
            </a:r>
          </a:p>
        </p:txBody>
      </p:sp>
      <p:sp>
        <p:nvSpPr>
          <p:cNvPr id="91" name="Shape 91"/>
          <p:cNvSpPr>
            <a:spLocks noGrp="1"/>
          </p:cNvSpPr>
          <p:nvPr>
            <p:ph type="sldNum" sz="quarter" idx="2"/>
          </p:nvPr>
        </p:nvSpPr>
        <p:spPr>
          <a:xfrm>
            <a:off x="12043765" y="13081000"/>
            <a:ext cx="283770" cy="469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2400"/>
              <a:t>8</a:t>
            </a:fld>
            <a:endParaRPr sz="2400"/>
          </a:p>
        </p:txBody>
      </p:sp>
      <p:graphicFrame>
        <p:nvGraphicFramePr>
          <p:cNvPr id="92" name="Table 92"/>
          <p:cNvGraphicFramePr/>
          <p:nvPr/>
        </p:nvGraphicFramePr>
        <p:xfrm>
          <a:off x="2882900" y="3810000"/>
          <a:ext cx="18952770" cy="8077200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2634272"/>
                <a:gridCol w="2774145"/>
                <a:gridCol w="2517711"/>
                <a:gridCol w="2704208"/>
                <a:gridCol w="2704208"/>
                <a:gridCol w="2820769"/>
                <a:gridCol w="2797457"/>
              </a:tblGrid>
              <a:tr h="1615440">
                <a:tc>
                  <a:txBody>
                    <a:bodyPr/>
                    <a:lstStyle/>
                    <a:p>
                      <a:pPr lvl="0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</a:rPr>
                        <a:t>FamiliyID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</a:rPr>
                        <a:t>DefAD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</a:rPr>
                        <a:t>NoAD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</a:rPr>
                        <a:t>Other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</a:rPr>
                        <a:t>PossAD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</a:rPr>
                        <a:t>ProbAD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</a:rPr>
                        <a:t>Unknown</a:t>
                      </a:r>
                    </a:p>
                  </a:txBody>
                  <a:tcPr marL="50800" marR="50800" marT="50800" marB="50800" anchor="ctr" horzOverflow="overflow"/>
                </a:tc>
              </a:tr>
              <a:tr h="1615440">
                <a:tc>
                  <a:txBody>
                    <a:bodyPr/>
                    <a:lstStyle/>
                    <a:p>
                      <a:pPr lvl="0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</a:rPr>
                        <a:t>CU0026F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</a:tr>
              <a:tr h="1615440">
                <a:tc>
                  <a:txBody>
                    <a:bodyPr/>
                    <a:lstStyle/>
                    <a:p>
                      <a:pPr lvl="0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</a:rPr>
                        <a:t>CU0039F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</a:tr>
              <a:tr h="1615440">
                <a:tc>
                  <a:txBody>
                    <a:bodyPr/>
                    <a:lstStyle/>
                    <a:p>
                      <a:pPr lvl="0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</a:rPr>
                        <a:t>LD1223F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0BF41"/>
                    </a:solidFill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</a:tr>
              <a:tr h="1615440">
                <a:tc>
                  <a:txBody>
                    <a:bodyPr/>
                    <a:lstStyle/>
                    <a:p>
                      <a:pPr lvl="0"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</a:rPr>
                        <a:t>LD1265F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0BF41"/>
                    </a:solidFill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1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sz="1800"/>
                      </a:pPr>
                      <a:r>
                        <a:rPr sz="3600"/>
                        <a:t>0</a:t>
                      </a:r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Current Status …</a:t>
            </a:r>
          </a:p>
        </p:txBody>
      </p:sp>
      <p:sp>
        <p:nvSpPr>
          <p:cNvPr id="95" name="Shape 9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14/31 WGS samples completed</a:t>
            </a:r>
          </a:p>
          <a:p>
            <a:pPr lvl="0">
              <a:defRPr sz="1800"/>
            </a:pPr>
            <a:r>
              <a:rPr sz="5200"/>
              <a:t>Process the soft filtered variants by looking at the 21 LOAD GWAS loci</a:t>
            </a:r>
          </a:p>
          <a:p>
            <a:pPr lvl="0">
              <a:defRPr sz="1800"/>
            </a:pPr>
            <a:r>
              <a:rPr sz="5200"/>
              <a:t>Start the next batch</a:t>
            </a:r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xfrm>
            <a:off x="12043765" y="13081000"/>
            <a:ext cx="283770" cy="469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2400"/>
              <a:t>9</a:t>
            </a:fld>
            <a:endParaRPr sz="2400"/>
          </a:p>
        </p:txBody>
      </p:sp>
    </p:spTree>
  </p:cSld>
  <p:clrMapOvr>
    <a:masterClrMapping/>
  </p:clrMapOvr>
  <p:transition xmlns:p14="http://schemas.microsoft.com/office/powerpoint/2010/main"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414</Words>
  <Application>Microsoft Macintosh PowerPoint</Application>
  <PresentationFormat>Custom</PresentationFormat>
  <Paragraphs>89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White</vt:lpstr>
      <vt:lpstr>An update</vt:lpstr>
      <vt:lpstr>Objectives and Components</vt:lpstr>
      <vt:lpstr>Alzheimer’s Disease</vt:lpstr>
      <vt:lpstr>Late-Onset Alzheimer’s Disease</vt:lpstr>
      <vt:lpstr>Late-Onset Alzheimer’s Disease</vt:lpstr>
      <vt:lpstr>ADSP Summary</vt:lpstr>
      <vt:lpstr>Analysis Workflow</vt:lpstr>
      <vt:lpstr>Current Status</vt:lpstr>
      <vt:lpstr>Current Status …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update</dc:title>
  <cp:lastModifiedBy>Xulong Wang</cp:lastModifiedBy>
  <cp:revision>1</cp:revision>
  <cp:lastPrinted>2014-06-24T20:16:09Z</cp:lastPrinted>
  <dcterms:modified xsi:type="dcterms:W3CDTF">2014-06-24T21:57:26Z</dcterms:modified>
</cp:coreProperties>
</file>